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4"/>
  </p:notesMasterIdLst>
  <p:sldIdLst>
    <p:sldId id="279" r:id="rId2"/>
    <p:sldId id="297" r:id="rId3"/>
    <p:sldId id="282" r:id="rId4"/>
    <p:sldId id="283" r:id="rId5"/>
    <p:sldId id="299" r:id="rId6"/>
    <p:sldId id="296" r:id="rId7"/>
    <p:sldId id="257" r:id="rId8"/>
    <p:sldId id="278" r:id="rId9"/>
    <p:sldId id="284" r:id="rId10"/>
    <p:sldId id="287" r:id="rId11"/>
    <p:sldId id="300" r:id="rId12"/>
    <p:sldId id="281" r:id="rId13"/>
    <p:sldId id="280" r:id="rId14"/>
    <p:sldId id="288" r:id="rId15"/>
    <p:sldId id="298" r:id="rId16"/>
    <p:sldId id="292" r:id="rId17"/>
    <p:sldId id="293" r:id="rId18"/>
    <p:sldId id="294" r:id="rId19"/>
    <p:sldId id="295" r:id="rId20"/>
    <p:sldId id="289" r:id="rId21"/>
    <p:sldId id="290" r:id="rId22"/>
    <p:sldId id="29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00C000"/>
    <a:srgbClr val="009E00"/>
    <a:srgbClr val="05FF05"/>
    <a:srgbClr val="66FF66"/>
    <a:srgbClr val="F78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B7E337-3545-4BA6-A3D4-FAC9C7283CFA}" v="1" dt="2025-12-10T17:10:40.8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Stile chi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jpg>
</file>

<file path=ppt/media/image38.png>
</file>

<file path=ppt/media/image39.jpg>
</file>

<file path=ppt/media/image4.jpg>
</file>

<file path=ppt/media/image40.jpg>
</file>

<file path=ppt/media/image41.png>
</file>

<file path=ppt/media/image42.jpg>
</file>

<file path=ppt/media/image43.jpg>
</file>

<file path=ppt/media/image44.jpg>
</file>

<file path=ppt/media/image45.png>
</file>

<file path=ppt/media/image46.jpg>
</file>

<file path=ppt/media/image47.png>
</file>

<file path=ppt/media/image48.png>
</file>

<file path=ppt/media/image49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AE130-6FC5-4DF8-B5A1-06730D770C20}" type="datetimeFigureOut">
              <a:rPr lang="it-IT" smtClean="0"/>
              <a:t>10/12/2025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934C9-2AA9-400C-B934-80D11B386DA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362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284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73A-118E-4D45-B374-4F952E4300EC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47013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A87E-0917-4CEC-BB33-752344BBA1A9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60084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F4B77-BF87-4D56-ABC3-EC644A60F14D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7066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9DC3-7E86-4F38-92E5-0BF3408E0213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094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5DC16-00CF-4DDB-8F02-A1D8A822A42B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712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28A35-F523-4123-83CE-307A4BEA5246}" type="datetime1">
              <a:rPr lang="it-IT" smtClean="0"/>
              <a:t>10/12/2025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81931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DCF6A-C1E2-47C4-824C-84541671D4A0}" type="datetime1">
              <a:rPr lang="it-IT" smtClean="0"/>
              <a:t>10/12/2025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3350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468BB-21C2-4721-8C37-E898C721A8D7}" type="datetime1">
              <a:rPr lang="it-IT" smtClean="0"/>
              <a:t>10/12/2025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22017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1529-94E9-4839-8331-09A9B400DC19}" type="datetime1">
              <a:rPr lang="it-IT" smtClean="0"/>
              <a:t>10/12/2025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4464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9B023-59C0-4223-9E4F-F47FC7E75F4C}" type="datetime1">
              <a:rPr lang="it-IT" smtClean="0"/>
              <a:t>10/12/2025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27090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8B8E3-C68A-4C7B-A92A-BE01A6B1ABF0}" type="datetime1">
              <a:rPr lang="it-IT" smtClean="0"/>
              <a:t>10/12/2025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2628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2607D-A8BD-41E9-85E9-585C8854045E}" type="datetime1">
              <a:rPr lang="it-IT" smtClean="0"/>
              <a:t>10/12/2025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28E9B-7D89-4906-A81B-FD2C4D01EBE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894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1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jpeg"/><Relationship Id="rId10" Type="http://schemas.openxmlformats.org/officeDocument/2006/relationships/image" Target="../media/image31.png"/><Relationship Id="rId4" Type="http://schemas.openxmlformats.org/officeDocument/2006/relationships/image" Target="../media/image1.png"/><Relationship Id="rId9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4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44.jpg"/><Relationship Id="rId4" Type="http://schemas.openxmlformats.org/officeDocument/2006/relationships/image" Target="../media/image4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ctrTitle"/>
          </p:nvPr>
        </p:nvSpPr>
        <p:spPr>
          <a:xfrm>
            <a:off x="530087" y="2057400"/>
            <a:ext cx="10522226" cy="13716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2"/>
              </a:buClr>
              <a:buSzPct val="36666"/>
            </a:pPr>
            <a:r>
              <a:rPr lang="es-ES" b="1" dirty="0">
                <a:latin typeface="Rockwell" panose="02060603020205020403" pitchFamily="18" charset="0"/>
              </a:rPr>
              <a:t>La energía y el dióxido de carbono: ¡Hay química entre los dos!</a:t>
            </a:r>
            <a:br>
              <a:rPr lang="it" sz="4000" dirty="0">
                <a:latin typeface="Rockwell" panose="02060603020205020403" pitchFamily="18" charset="0"/>
              </a:rPr>
            </a:br>
            <a:endParaRPr lang="it" sz="4000" dirty="0">
              <a:latin typeface="Rockwell" panose="02060603020205020403" pitchFamily="18" charset="0"/>
            </a:endParaRPr>
          </a:p>
          <a:p>
            <a:pPr>
              <a:spcBef>
                <a:spcPts val="0"/>
              </a:spcBef>
            </a:pPr>
            <a:endParaRPr dirty="0"/>
          </a:p>
        </p:txBody>
      </p:sp>
      <p:sp>
        <p:nvSpPr>
          <p:cNvPr id="5" name="CasellaDiTesto 4"/>
          <p:cNvSpPr txBox="1"/>
          <p:nvPr/>
        </p:nvSpPr>
        <p:spPr>
          <a:xfrm>
            <a:off x="633046" y="4728729"/>
            <a:ext cx="109259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latin typeface="Rockwell" panose="02060603020205020403" pitchFamily="18" charset="0"/>
              </a:rPr>
              <a:t>Federico Dattila, Prof. </a:t>
            </a:r>
            <a:r>
              <a:rPr lang="it-IT" sz="4400" dirty="0" err="1">
                <a:latin typeface="Rockwell" panose="02060603020205020403" pitchFamily="18" charset="0"/>
              </a:rPr>
              <a:t>Núria</a:t>
            </a:r>
            <a:r>
              <a:rPr lang="it-IT" sz="4400" dirty="0">
                <a:latin typeface="Rockwell" panose="02060603020205020403" pitchFamily="18" charset="0"/>
              </a:rPr>
              <a:t> López Group, ICIQ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505038" y="6233126"/>
            <a:ext cx="3684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  <a:latin typeface="Rockwell" panose="02060603020205020403" pitchFamily="18" charset="0"/>
              </a:rPr>
              <a:t>Anno Accademico: 2014/2015</a:t>
            </a:r>
          </a:p>
        </p:txBody>
      </p:sp>
      <p:pic>
        <p:nvPicPr>
          <p:cNvPr id="10" name="Picture 21" descr="elcorel.png">
            <a:extLst>
              <a:ext uri="{FF2B5EF4-FFF2-40B4-BE49-F238E27FC236}">
                <a16:creationId xmlns:a16="http://schemas.microsoft.com/office/drawing/2014/main" id="{7F14CDAB-CA0D-46AE-B4F3-5A8DA8FC9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176456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1623015-C0A2-490E-AAFA-170D262B96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524" y="71581"/>
            <a:ext cx="1990476" cy="2295238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D355908-61AD-434F-B105-E190A6A7D8B6}"/>
              </a:ext>
            </a:extLst>
          </p:cNvPr>
          <p:cNvSpPr txBox="1"/>
          <p:nvPr/>
        </p:nvSpPr>
        <p:spPr>
          <a:xfrm>
            <a:off x="0" y="6334780"/>
            <a:ext cx="25769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>
                <a:latin typeface="Rockwell" panose="02060603020205020403" pitchFamily="18" charset="0"/>
              </a:rPr>
              <a:t>Joves</a:t>
            </a:r>
            <a:r>
              <a:rPr lang="it-IT" sz="2800" i="1" dirty="0">
                <a:latin typeface="Rockwell" panose="02060603020205020403" pitchFamily="18" charset="0"/>
              </a:rPr>
              <a:t> </a:t>
            </a:r>
            <a:r>
              <a:rPr lang="it-IT" sz="2800" i="1" dirty="0" err="1">
                <a:latin typeface="Rockwell" panose="02060603020205020403" pitchFamily="18" charset="0"/>
              </a:rPr>
              <a:t>Científics</a:t>
            </a:r>
            <a:endParaRPr lang="it-IT" sz="2800" i="1" dirty="0">
              <a:latin typeface="Rockwell" panose="02060603020205020403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368FCCA-2F08-4CEE-8282-47A73B320A47}"/>
              </a:ext>
            </a:extLst>
          </p:cNvPr>
          <p:cNvSpPr txBox="1"/>
          <p:nvPr/>
        </p:nvSpPr>
        <p:spPr>
          <a:xfrm>
            <a:off x="5913013" y="6348821"/>
            <a:ext cx="6380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i="1" dirty="0" err="1">
                <a:latin typeface="Rockwell" panose="02060603020205020403" pitchFamily="18" charset="0"/>
              </a:rPr>
              <a:t>Escola</a:t>
            </a:r>
            <a:r>
              <a:rPr lang="it-IT" sz="2800" i="1" dirty="0">
                <a:latin typeface="Rockwell" panose="02060603020205020403" pitchFamily="18" charset="0"/>
              </a:rPr>
              <a:t> </a:t>
            </a:r>
            <a:r>
              <a:rPr lang="it-IT" sz="2800" i="1" dirty="0" err="1">
                <a:latin typeface="Rockwell" panose="02060603020205020403" pitchFamily="18" charset="0"/>
              </a:rPr>
              <a:t>Sant</a:t>
            </a:r>
            <a:r>
              <a:rPr lang="it-IT" sz="2800" i="1" dirty="0">
                <a:latin typeface="Rockwell" panose="02060603020205020403" pitchFamily="18" charset="0"/>
              </a:rPr>
              <a:t> </a:t>
            </a:r>
            <a:r>
              <a:rPr lang="it-IT" sz="2800" i="1" dirty="0" err="1">
                <a:latin typeface="Rockwell" panose="02060603020205020403" pitchFamily="18" charset="0"/>
              </a:rPr>
              <a:t>Medir</a:t>
            </a:r>
            <a:r>
              <a:rPr lang="it-IT" sz="2800" i="1" dirty="0">
                <a:latin typeface="Rockwell" panose="02060603020205020403" pitchFamily="18" charset="0"/>
              </a:rPr>
              <a:t>, </a:t>
            </a:r>
            <a:r>
              <a:rPr lang="it-IT" sz="2800" i="1" dirty="0" err="1">
                <a:latin typeface="Rockwell" panose="02060603020205020403" pitchFamily="18" charset="0"/>
              </a:rPr>
              <a:t>Barcelona</a:t>
            </a:r>
            <a:r>
              <a:rPr lang="it-IT" sz="2800" i="1" dirty="0">
                <a:latin typeface="Rockwell" panose="02060603020205020403" pitchFamily="18" charset="0"/>
              </a:rPr>
              <a:t>, 12/11/18</a:t>
            </a:r>
          </a:p>
        </p:txBody>
      </p:sp>
    </p:spTree>
    <p:extLst>
      <p:ext uri="{BB962C8B-B14F-4D97-AF65-F5344CB8AC3E}">
        <p14:creationId xmlns:p14="http://schemas.microsoft.com/office/powerpoint/2010/main" val="28224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A FOTOSÍNTESIS.  ¿Cómo se alimentan las plantas">
            <a:hlinkClick r:id="" action="ppaction://media"/>
            <a:extLst>
              <a:ext uri="{FF2B5EF4-FFF2-40B4-BE49-F238E27FC236}">
                <a16:creationId xmlns:a16="http://schemas.microsoft.com/office/drawing/2014/main" id="{D8B0FC87-9027-40E2-B057-8A3AE9FB65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3604408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2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2C0066-C577-49E1-95F8-6DA55F2CA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>
                <a:latin typeface="Rockwell" panose="02060603020205020403" pitchFamily="18" charset="0"/>
              </a:rPr>
              <a:t>¿Por qué no plantamos más árboles?</a:t>
            </a:r>
            <a:endParaRPr lang="it-IT" sz="5400" b="1" dirty="0">
              <a:latin typeface="Rockwell" panose="02060603020205020403" pitchFamily="18" charset="0"/>
            </a:endParaRPr>
          </a:p>
        </p:txBody>
      </p:sp>
      <p:pic>
        <p:nvPicPr>
          <p:cNvPr id="7" name="Immagine 6" descr="Immagine che contiene arma, natura, tramonto&#10;&#10;Descrizione generata con affidabilità molto elevata">
            <a:extLst>
              <a:ext uri="{FF2B5EF4-FFF2-40B4-BE49-F238E27FC236}">
                <a16:creationId xmlns:a16="http://schemas.microsoft.com/office/drawing/2014/main" id="{B1A77F70-63E4-4316-B81C-DB066E28B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6837"/>
            <a:ext cx="6444796" cy="330449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C8DF230-567E-458D-8EE6-6CA1345B40BC}"/>
              </a:ext>
            </a:extLst>
          </p:cNvPr>
          <p:cNvSpPr txBox="1"/>
          <p:nvPr/>
        </p:nvSpPr>
        <p:spPr>
          <a:xfrm>
            <a:off x="1996092" y="5514181"/>
            <a:ext cx="272863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/>
              <a:t>1.3 kW/</a:t>
            </a:r>
            <a:r>
              <a:rPr lang="it-IT" sz="4400" dirty="0"/>
              <a:t>m</a:t>
            </a:r>
            <a:r>
              <a:rPr lang="it-IT" sz="4400" baseline="30000" dirty="0"/>
              <a:t>2 </a:t>
            </a:r>
          </a:p>
          <a:p>
            <a:r>
              <a:rPr lang="it-IT" sz="4400" baseline="30000" dirty="0"/>
              <a:t> </a:t>
            </a:r>
            <a:endParaRPr lang="it-IT" sz="4400" dirty="0"/>
          </a:p>
          <a:p>
            <a:endParaRPr lang="it-IT" sz="4400" dirty="0"/>
          </a:p>
        </p:txBody>
      </p:sp>
      <p:pic>
        <p:nvPicPr>
          <p:cNvPr id="10" name="Immagine 9" descr="Immagine che contiene albero, esterni, pianta, erba&#10;&#10;Descrizione generata con affidabilità molto elevata">
            <a:extLst>
              <a:ext uri="{FF2B5EF4-FFF2-40B4-BE49-F238E27FC236}">
                <a16:creationId xmlns:a16="http://schemas.microsoft.com/office/drawing/2014/main" id="{3474687D-FC07-4C19-B331-085C52416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601" y="1705520"/>
            <a:ext cx="4978400" cy="331289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CA3FACF-20B1-4D46-9984-6D488983F3D2}"/>
              </a:ext>
            </a:extLst>
          </p:cNvPr>
          <p:cNvSpPr txBox="1"/>
          <p:nvPr/>
        </p:nvSpPr>
        <p:spPr>
          <a:xfrm>
            <a:off x="6096000" y="5326510"/>
            <a:ext cx="6386287" cy="3026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/>
              <a:t>13 W/</a:t>
            </a:r>
            <a:r>
              <a:rPr lang="it-IT" sz="4000" dirty="0"/>
              <a:t>m</a:t>
            </a:r>
            <a:r>
              <a:rPr lang="it-IT" sz="4000" baseline="30000" dirty="0"/>
              <a:t>2  </a:t>
            </a:r>
            <a:r>
              <a:rPr lang="it-IT" sz="4000" dirty="0"/>
              <a:t>= 16 10</a:t>
            </a:r>
            <a:r>
              <a:rPr lang="it-IT" sz="4000" baseline="30000" dirty="0"/>
              <a:t>15 </a:t>
            </a:r>
            <a:r>
              <a:rPr lang="it-IT" sz="4000" dirty="0"/>
              <a:t>J = 2/100 del consumo del </a:t>
            </a:r>
            <a:r>
              <a:rPr lang="it-IT" sz="4000" dirty="0" err="1"/>
              <a:t>mundo</a:t>
            </a:r>
            <a:endParaRPr lang="it-IT" sz="4000" dirty="0"/>
          </a:p>
          <a:p>
            <a:endParaRPr lang="it-IT" sz="4000" baseline="30000" dirty="0"/>
          </a:p>
          <a:p>
            <a:r>
              <a:rPr lang="it-IT" sz="4000" baseline="30000" dirty="0"/>
              <a:t> </a:t>
            </a:r>
            <a:endParaRPr lang="it-IT" sz="4000" dirty="0"/>
          </a:p>
          <a:p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87575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242FED-4F2D-4959-8F87-4FA04CC17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6FE075-5A7F-4B8C-9015-2F1F6E942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6" descr="a-leaf.jpg">
            <a:extLst>
              <a:ext uri="{FF2B5EF4-FFF2-40B4-BE49-F238E27FC236}">
                <a16:creationId xmlns:a16="http://schemas.microsoft.com/office/drawing/2014/main" id="{54B75AA2-BE9F-4D6F-AA1C-BCB929070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68" y="-54228"/>
            <a:ext cx="12348706" cy="6912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A4BC3E2-2E80-47A9-A778-8A7836C1715A}"/>
              </a:ext>
            </a:extLst>
          </p:cNvPr>
          <p:cNvSpPr txBox="1"/>
          <p:nvPr/>
        </p:nvSpPr>
        <p:spPr>
          <a:xfrm>
            <a:off x="4028277" y="2524722"/>
            <a:ext cx="52106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400" b="1" dirty="0">
                <a:solidFill>
                  <a:schemeClr val="bg1"/>
                </a:solidFill>
                <a:latin typeface="Rockwell" panose="02060603020205020403" pitchFamily="18" charset="0"/>
              </a:rPr>
              <a:t>La fotosíntesis artificial</a:t>
            </a:r>
            <a:endParaRPr lang="it-IT" sz="5400" b="1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93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93906A8-2B6A-4467-9E24-5BEDF5195994}"/>
              </a:ext>
            </a:extLst>
          </p:cNvPr>
          <p:cNvSpPr txBox="1">
            <a:spLocks/>
          </p:cNvSpPr>
          <p:nvPr/>
        </p:nvSpPr>
        <p:spPr>
          <a:xfrm>
            <a:off x="3789569" y="2649745"/>
            <a:ext cx="403225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it-IT" dirty="0">
                <a:solidFill>
                  <a:schemeClr val="bg1"/>
                </a:solidFill>
              </a:rPr>
              <a:t>CO</a:t>
            </a:r>
            <a:r>
              <a:rPr lang="en-US" altLang="it-IT" baseline="-25000" dirty="0">
                <a:solidFill>
                  <a:schemeClr val="bg1"/>
                </a:solidFill>
              </a:rPr>
              <a:t>2 </a:t>
            </a:r>
            <a:r>
              <a:rPr lang="en-US" altLang="it-IT" dirty="0">
                <a:solidFill>
                  <a:schemeClr val="bg1"/>
                </a:solidFill>
              </a:rPr>
              <a:t>– </a:t>
            </a:r>
            <a:r>
              <a:rPr lang="en-US" altLang="it-IT" dirty="0" err="1">
                <a:solidFill>
                  <a:schemeClr val="bg1"/>
                </a:solidFill>
              </a:rPr>
              <a:t>Scarto</a:t>
            </a:r>
            <a:r>
              <a:rPr lang="en-US" altLang="it-IT" dirty="0">
                <a:solidFill>
                  <a:schemeClr val="bg1"/>
                </a:solidFill>
              </a:rPr>
              <a:t> o </a:t>
            </a:r>
            <a:r>
              <a:rPr lang="en-US" altLang="it-IT" dirty="0" err="1">
                <a:solidFill>
                  <a:schemeClr val="bg1"/>
                </a:solidFill>
              </a:rPr>
              <a:t>combustibile</a:t>
            </a:r>
            <a:r>
              <a:rPr lang="en-US" altLang="it-IT" dirty="0">
                <a:solidFill>
                  <a:schemeClr val="bg1"/>
                </a:solidFill>
              </a:rPr>
              <a:t>?</a:t>
            </a:r>
            <a:br>
              <a:rPr lang="en-GB" altLang="it-IT" dirty="0"/>
            </a:br>
            <a:br>
              <a:rPr lang="en-GB" altLang="it-IT" dirty="0"/>
            </a:br>
            <a:endParaRPr lang="en-GB" altLang="it-IT" dirty="0">
              <a:latin typeface="Segoe UI Semibold" panose="020B0702040204020203" pitchFamily="34" charset="0"/>
            </a:endParaRPr>
          </a:p>
        </p:txBody>
      </p:sp>
      <p:pic>
        <p:nvPicPr>
          <p:cNvPr id="6" name="Picture 5" descr="a-leaf.png">
            <a:extLst>
              <a:ext uri="{FF2B5EF4-FFF2-40B4-BE49-F238E27FC236}">
                <a16:creationId xmlns:a16="http://schemas.microsoft.com/office/drawing/2014/main" id="{25E8B0D7-50E8-4B4F-B457-6DF3FC2D4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837453" cy="168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 descr="ferrari.jpg">
            <a:extLst>
              <a:ext uri="{FF2B5EF4-FFF2-40B4-BE49-F238E27FC236}">
                <a16:creationId xmlns:a16="http://schemas.microsoft.com/office/drawing/2014/main" id="{8F0B2EC5-3924-469F-8A57-5C477C3825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433" y="705724"/>
            <a:ext cx="2957034" cy="1418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urved Right Arrow 9">
            <a:extLst>
              <a:ext uri="{FF2B5EF4-FFF2-40B4-BE49-F238E27FC236}">
                <a16:creationId xmlns:a16="http://schemas.microsoft.com/office/drawing/2014/main" id="{5CD9734B-555E-4F05-8EA3-5F10EBBF3516}"/>
              </a:ext>
            </a:extLst>
          </p:cNvPr>
          <p:cNvSpPr/>
          <p:nvPr/>
        </p:nvSpPr>
        <p:spPr>
          <a:xfrm>
            <a:off x="2134600" y="1313769"/>
            <a:ext cx="1655762" cy="5304745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Curved Right Arrow 13">
            <a:extLst>
              <a:ext uri="{FF2B5EF4-FFF2-40B4-BE49-F238E27FC236}">
                <a16:creationId xmlns:a16="http://schemas.microsoft.com/office/drawing/2014/main" id="{08BFA028-48C6-4E02-B6A8-355E685783B1}"/>
              </a:ext>
            </a:extLst>
          </p:cNvPr>
          <p:cNvSpPr/>
          <p:nvPr/>
        </p:nvSpPr>
        <p:spPr>
          <a:xfrm flipH="1" flipV="1">
            <a:off x="7317538" y="1074141"/>
            <a:ext cx="1741940" cy="5272068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AEE4AC1F-76E1-494F-8D32-E3D8D0214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068" y="11452"/>
            <a:ext cx="1427763" cy="5847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3200" dirty="0" err="1">
                <a:solidFill>
                  <a:srgbClr val="00B050"/>
                </a:solidFill>
                <a:latin typeface="+mn-lt"/>
              </a:rPr>
              <a:t>Energía</a:t>
            </a:r>
            <a:endParaRPr lang="en-GB" altLang="it-IT" sz="32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2660A5E1-180B-477F-B029-4A85173937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048" y="2240808"/>
            <a:ext cx="812658" cy="5847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3200" dirty="0">
                <a:solidFill>
                  <a:srgbClr val="FF0000"/>
                </a:solidFill>
                <a:latin typeface="+mn-lt"/>
              </a:rPr>
              <a:t>CO</a:t>
            </a:r>
            <a:r>
              <a:rPr lang="en-US" altLang="it-IT" sz="3200" baseline="-25000" dirty="0">
                <a:solidFill>
                  <a:srgbClr val="FF0000"/>
                </a:solidFill>
                <a:latin typeface="+mn-lt"/>
              </a:rPr>
              <a:t>2</a:t>
            </a:r>
            <a:endParaRPr lang="en-GB" altLang="it-IT" sz="3200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12" name="Picture 21" descr="elcorel.png">
            <a:extLst>
              <a:ext uri="{FF2B5EF4-FFF2-40B4-BE49-F238E27FC236}">
                <a16:creationId xmlns:a16="http://schemas.microsoft.com/office/drawing/2014/main" id="{C33DA5A2-E2D0-4958-9FBA-DED64B115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1522" y="11452"/>
            <a:ext cx="4070477" cy="1562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8" descr="ren.jpg">
            <a:extLst>
              <a:ext uri="{FF2B5EF4-FFF2-40B4-BE49-F238E27FC236}">
                <a16:creationId xmlns:a16="http://schemas.microsoft.com/office/drawing/2014/main" id="{4F21CEB9-5C34-487D-A022-077F9B22A8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396" y="3908612"/>
            <a:ext cx="1642187" cy="109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9">
            <a:extLst>
              <a:ext uri="{FF2B5EF4-FFF2-40B4-BE49-F238E27FC236}">
                <a16:creationId xmlns:a16="http://schemas.microsoft.com/office/drawing/2014/main" id="{3B2A0F2E-7D47-4D6B-8E93-148B4BD10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83" y="5021717"/>
            <a:ext cx="2105011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it-IT" sz="3200" dirty="0" err="1">
                <a:solidFill>
                  <a:srgbClr val="00B0F0"/>
                </a:solidFill>
                <a:latin typeface="+mn-lt"/>
              </a:rPr>
              <a:t>Energía</a:t>
            </a:r>
            <a:r>
              <a:rPr lang="en-US" altLang="it-IT" sz="3200" dirty="0">
                <a:solidFill>
                  <a:srgbClr val="00B0F0"/>
                </a:solidFill>
                <a:latin typeface="+mn-lt"/>
              </a:rPr>
              <a:t> </a:t>
            </a:r>
            <a:r>
              <a:rPr lang="en-US" altLang="it-IT" sz="3200" dirty="0" err="1">
                <a:solidFill>
                  <a:srgbClr val="00B0F0"/>
                </a:solidFill>
                <a:latin typeface="+mn-lt"/>
              </a:rPr>
              <a:t>renovable</a:t>
            </a:r>
            <a:endParaRPr lang="en-GB" altLang="it-IT" sz="3200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16" name="Picture 15" descr="fin.png">
            <a:extLst>
              <a:ext uri="{FF2B5EF4-FFF2-40B4-BE49-F238E27FC236}">
                <a16:creationId xmlns:a16="http://schemas.microsoft.com/office/drawing/2014/main" id="{C64C5D7F-8112-41E5-90F4-966782C019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009" y="4987356"/>
            <a:ext cx="2836458" cy="1488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7" descr="fin.png">
            <a:extLst>
              <a:ext uri="{FF2B5EF4-FFF2-40B4-BE49-F238E27FC236}">
                <a16:creationId xmlns:a16="http://schemas.microsoft.com/office/drawing/2014/main" id="{2BE02144-1C12-4509-BFB8-B403CFF8EA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05" y="2825583"/>
            <a:ext cx="1759640" cy="76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8" descr="fin.png">
            <a:extLst>
              <a:ext uri="{FF2B5EF4-FFF2-40B4-BE49-F238E27FC236}">
                <a16:creationId xmlns:a16="http://schemas.microsoft.com/office/drawing/2014/main" id="{32E63862-17BF-4A8F-BEFE-CEF442956C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1105" y="2496671"/>
            <a:ext cx="1550894" cy="1418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6">
            <a:extLst>
              <a:ext uri="{FF2B5EF4-FFF2-40B4-BE49-F238E27FC236}">
                <a16:creationId xmlns:a16="http://schemas.microsoft.com/office/drawing/2014/main" id="{6710581A-ACC1-4A0A-9CAF-A48A60CF9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6009" y="6366895"/>
            <a:ext cx="283645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200" dirty="0" err="1">
                <a:solidFill>
                  <a:schemeClr val="tx2">
                    <a:lumMod val="50000"/>
                  </a:schemeClr>
                </a:solidFill>
                <a:cs typeface="Arial" charset="0"/>
              </a:rPr>
              <a:t>Catalizador</a:t>
            </a:r>
            <a:endParaRPr lang="en-GB" sz="3200" dirty="0">
              <a:solidFill>
                <a:schemeClr val="tx2">
                  <a:lumMod val="50000"/>
                </a:schemeClr>
              </a:solidFill>
              <a:cs typeface="Arial" charset="0"/>
            </a:endParaRPr>
          </a:p>
        </p:txBody>
      </p:sp>
      <p:pic>
        <p:nvPicPr>
          <p:cNvPr id="20" name="Picture 20" descr="fin.png">
            <a:extLst>
              <a:ext uri="{FF2B5EF4-FFF2-40B4-BE49-F238E27FC236}">
                <a16:creationId xmlns:a16="http://schemas.microsoft.com/office/drawing/2014/main" id="{BBA0E07D-1BC2-483E-A1A5-7A90E42FBC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0008" y="1567597"/>
            <a:ext cx="1882701" cy="155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1" descr="fin.png">
            <a:extLst>
              <a:ext uri="{FF2B5EF4-FFF2-40B4-BE49-F238E27FC236}">
                <a16:creationId xmlns:a16="http://schemas.microsoft.com/office/drawing/2014/main" id="{204B15D4-EFB3-4A1E-AE39-BE5E13C0C4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12" y="5379144"/>
            <a:ext cx="1755029" cy="1280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2" descr="05-CH2O2.png">
            <a:extLst>
              <a:ext uri="{FF2B5EF4-FFF2-40B4-BE49-F238E27FC236}">
                <a16:creationId xmlns:a16="http://schemas.microsoft.com/office/drawing/2014/main" id="{5D0EEE30-1524-4F80-92B9-F0A4539A88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7252" y="4755827"/>
            <a:ext cx="1424747" cy="155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801F77F-BB39-44E0-96B7-E64903FF4874}"/>
              </a:ext>
            </a:extLst>
          </p:cNvPr>
          <p:cNvSpPr txBox="1"/>
          <p:nvPr/>
        </p:nvSpPr>
        <p:spPr>
          <a:xfrm>
            <a:off x="9014839" y="3755524"/>
            <a:ext cx="18878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 err="1"/>
              <a:t>Productos</a:t>
            </a:r>
            <a:r>
              <a:rPr lang="it-IT" sz="3200" dirty="0"/>
              <a:t> </a:t>
            </a:r>
            <a:r>
              <a:rPr lang="it-IT" sz="3200" dirty="0" err="1"/>
              <a:t>químicos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1324736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5" grpId="0"/>
      <p:bldP spid="19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A25D8F-4653-4289-80C6-33A559C2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300" y="293817"/>
            <a:ext cx="3855720" cy="1325563"/>
          </a:xfrm>
        </p:spPr>
        <p:txBody>
          <a:bodyPr>
            <a:noAutofit/>
          </a:bodyPr>
          <a:lstStyle/>
          <a:p>
            <a:pPr algn="ctr"/>
            <a:r>
              <a:rPr lang="es-ES" dirty="0">
                <a:latin typeface="Rockwell" panose="02060603020205020403" pitchFamily="18" charset="0"/>
              </a:rPr>
              <a:t>El amor entre el </a:t>
            </a:r>
            <a:r>
              <a:rPr lang="it-IT" dirty="0">
                <a:latin typeface="Rockwell" panose="02060603020205020403" pitchFamily="18" charset="0"/>
              </a:rPr>
              <a:t>CO</a:t>
            </a:r>
            <a:r>
              <a:rPr lang="it-IT" baseline="-25000" dirty="0">
                <a:latin typeface="Rockwell" panose="02060603020205020403" pitchFamily="18" charset="0"/>
              </a:rPr>
              <a:t>2</a:t>
            </a:r>
            <a:br>
              <a:rPr lang="it-IT" dirty="0"/>
            </a:br>
            <a:r>
              <a:rPr lang="es-ES" dirty="0">
                <a:latin typeface="Rockwell" panose="02060603020205020403" pitchFamily="18" charset="0"/>
              </a:rPr>
              <a:t> y el electrón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4B27C2D-6FC8-4FBE-A4D9-98FF6080A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38091" cy="68580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36CE475-6322-4BDB-8379-8BDDEFB3304F}"/>
              </a:ext>
            </a:extLst>
          </p:cNvPr>
          <p:cNvSpPr txBox="1"/>
          <p:nvPr/>
        </p:nvSpPr>
        <p:spPr>
          <a:xfrm>
            <a:off x="5638092" y="5304802"/>
            <a:ext cx="65539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latin typeface="Rockwell" panose="02060603020205020403" pitchFamily="18" charset="0"/>
              </a:rPr>
              <a:t>El </a:t>
            </a:r>
            <a:r>
              <a:rPr lang="it-IT" sz="4400" dirty="0" err="1">
                <a:latin typeface="Rockwell" panose="02060603020205020403" pitchFamily="18" charset="0"/>
              </a:rPr>
              <a:t>tercero</a:t>
            </a:r>
            <a:r>
              <a:rPr lang="it-IT" sz="4400" dirty="0">
                <a:latin typeface="Rockwell" panose="02060603020205020403" pitchFamily="18" charset="0"/>
              </a:rPr>
              <a:t> </a:t>
            </a:r>
            <a:r>
              <a:rPr lang="es-ES" sz="4400" dirty="0">
                <a:latin typeface="Rockwell" panose="02060603020205020403" pitchFamily="18" charset="0"/>
              </a:rPr>
              <a:t>incómodo, el hidrógeno</a:t>
            </a:r>
            <a:endParaRPr lang="it-IT" sz="4400" dirty="0">
              <a:latin typeface="Rockwell" panose="02060603020205020403" pitchFamily="18" charset="0"/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3D588A6F-097C-4EB8-BF55-84A2B07E69AC}"/>
              </a:ext>
            </a:extLst>
          </p:cNvPr>
          <p:cNvSpPr txBox="1">
            <a:spLocks/>
          </p:cNvSpPr>
          <p:nvPr/>
        </p:nvSpPr>
        <p:spPr>
          <a:xfrm>
            <a:off x="5638091" y="2910689"/>
            <a:ext cx="65539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latin typeface="Rockwell" panose="02060603020205020403" pitchFamily="18" charset="0"/>
              </a:rPr>
              <a:t>El </a:t>
            </a:r>
            <a:r>
              <a:rPr lang="it-IT" dirty="0" err="1">
                <a:latin typeface="Rockwell" panose="02060603020205020403" pitchFamily="18" charset="0"/>
              </a:rPr>
              <a:t>cobre</a:t>
            </a:r>
            <a:r>
              <a:rPr lang="it-IT" dirty="0">
                <a:latin typeface="Rockwell" panose="02060603020205020403" pitchFamily="18" charset="0"/>
              </a:rPr>
              <a:t>, </a:t>
            </a:r>
            <a:r>
              <a:rPr lang="it-IT" dirty="0" err="1">
                <a:latin typeface="Rockwell" panose="02060603020205020403" pitchFamily="18" charset="0"/>
              </a:rPr>
              <a:t>catalizador</a:t>
            </a:r>
            <a:r>
              <a:rPr lang="it-IT" dirty="0">
                <a:latin typeface="Rockwell" panose="02060603020205020403" pitchFamily="18" charset="0"/>
              </a:rPr>
              <a:t>, </a:t>
            </a:r>
            <a:r>
              <a:rPr lang="it-IT" dirty="0" err="1">
                <a:latin typeface="Rockwell" panose="02060603020205020403" pitchFamily="18" charset="0"/>
              </a:rPr>
              <a:t>ayuda</a:t>
            </a:r>
            <a:r>
              <a:rPr lang="it-IT" dirty="0">
                <a:latin typeface="Rockwell" panose="02060603020205020403" pitchFamily="18" charset="0"/>
              </a:rPr>
              <a:t> </a:t>
            </a:r>
            <a:r>
              <a:rPr lang="it-IT" dirty="0" err="1">
                <a:latin typeface="Rockwell" panose="02060603020205020403" pitchFamily="18" charset="0"/>
              </a:rPr>
              <a:t>el</a:t>
            </a:r>
            <a:r>
              <a:rPr lang="it-IT" dirty="0">
                <a:latin typeface="Rockwell" panose="02060603020205020403" pitchFamily="18" charset="0"/>
              </a:rPr>
              <a:t> amor </a:t>
            </a:r>
            <a:r>
              <a:rPr lang="it-IT" dirty="0" err="1">
                <a:latin typeface="Rockwell" panose="02060603020205020403" pitchFamily="18" charset="0"/>
              </a:rPr>
              <a:t>como</a:t>
            </a:r>
            <a:r>
              <a:rPr lang="it-IT" dirty="0">
                <a:latin typeface="Rockwell" panose="02060603020205020403" pitchFamily="18" charset="0"/>
              </a:rPr>
              <a:t> un </a:t>
            </a:r>
            <a:r>
              <a:rPr lang="it-IT" dirty="0" err="1">
                <a:latin typeface="Rockwell" panose="02060603020205020403" pitchFamily="18" charset="0"/>
              </a:rPr>
              <a:t>buen</a:t>
            </a:r>
            <a:r>
              <a:rPr lang="it-IT" dirty="0">
                <a:latin typeface="Rockwell" panose="02060603020205020403" pitchFamily="18" charset="0"/>
              </a:rPr>
              <a:t> </a:t>
            </a:r>
            <a:r>
              <a:rPr lang="it-IT" dirty="0" err="1">
                <a:latin typeface="Rockwell" panose="02060603020205020403" pitchFamily="18" charset="0"/>
              </a:rPr>
              <a:t>amigo</a:t>
            </a:r>
            <a:endParaRPr lang="it-IT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37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FF5DBB-F488-4F2E-AA53-69F6C35A5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870857"/>
          </a:xfrm>
        </p:spPr>
        <p:txBody>
          <a:bodyPr>
            <a:normAutofit/>
          </a:bodyPr>
          <a:lstStyle/>
          <a:p>
            <a:r>
              <a:rPr lang="es-ES" sz="5400" b="1" dirty="0">
                <a:latin typeface="Rockwell" panose="02060603020205020403" pitchFamily="18" charset="0"/>
              </a:rPr>
              <a:t>¿Qué tamaño tiene una molécula?</a:t>
            </a:r>
            <a:endParaRPr lang="it-IT" sz="5400" b="1" dirty="0">
              <a:latin typeface="Rockwell" panose="02060603020205020403" pitchFamily="18" charset="0"/>
            </a:endParaRPr>
          </a:p>
        </p:txBody>
      </p:sp>
      <p:pic>
        <p:nvPicPr>
          <p:cNvPr id="5" name="Immagine 4" descr="Immagine che contiene persona, edificio, uomo, inpiedi&#10;&#10;Descrizione generata con affidabilità molto elevata">
            <a:extLst>
              <a:ext uri="{FF2B5EF4-FFF2-40B4-BE49-F238E27FC236}">
                <a16:creationId xmlns:a16="http://schemas.microsoft.com/office/drawing/2014/main" id="{3B91D8E1-80D6-45DB-826F-0078E1B0F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8" y="1088571"/>
            <a:ext cx="4131130" cy="5508172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F1724D-E899-4942-8743-41FD7AA73E66}"/>
              </a:ext>
            </a:extLst>
          </p:cNvPr>
          <p:cNvCxnSpPr/>
          <p:nvPr/>
        </p:nvCxnSpPr>
        <p:spPr>
          <a:xfrm flipV="1">
            <a:off x="4296228" y="1074057"/>
            <a:ext cx="0" cy="55154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E187ED-25BA-4F32-8053-ABE4E3EB6E99}"/>
              </a:ext>
            </a:extLst>
          </p:cNvPr>
          <p:cNvSpPr txBox="1"/>
          <p:nvPr/>
        </p:nvSpPr>
        <p:spPr>
          <a:xfrm>
            <a:off x="4338365" y="3418114"/>
            <a:ext cx="16193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1.75 m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8B3A914-64F4-47D1-8688-B27B6C67E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300" y="899886"/>
            <a:ext cx="2011620" cy="870857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C1920BE-F402-4E49-A0F5-71BA8A369819}"/>
              </a:ext>
            </a:extLst>
          </p:cNvPr>
          <p:cNvSpPr txBox="1"/>
          <p:nvPr/>
        </p:nvSpPr>
        <p:spPr>
          <a:xfrm>
            <a:off x="8522134" y="1920899"/>
            <a:ext cx="1874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/>
              <a:t> 10</a:t>
            </a:r>
            <a:r>
              <a:rPr lang="it-IT" sz="4000" baseline="30000" dirty="0"/>
              <a:t>-10</a:t>
            </a:r>
            <a:r>
              <a:rPr lang="it-IT" sz="4000" dirty="0"/>
              <a:t> m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823B4923-5BF7-4836-8E50-2EBE95FE2D7A}"/>
              </a:ext>
            </a:extLst>
          </p:cNvPr>
          <p:cNvCxnSpPr/>
          <p:nvPr/>
        </p:nvCxnSpPr>
        <p:spPr>
          <a:xfrm>
            <a:off x="8385300" y="1901371"/>
            <a:ext cx="20116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Immagine 14" descr="Immagine che contiene satellite&#10;&#10;Descrizione generata con affidabilità elevata">
            <a:extLst>
              <a:ext uri="{FF2B5EF4-FFF2-40B4-BE49-F238E27FC236}">
                <a16:creationId xmlns:a16="http://schemas.microsoft.com/office/drawing/2014/main" id="{72CAF8B1-88B0-4724-ABDB-AE48DAFF9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58" y="3724140"/>
            <a:ext cx="5885542" cy="3133860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5957886A-A5CD-4E01-9867-9E387448E7B2}"/>
              </a:ext>
            </a:extLst>
          </p:cNvPr>
          <p:cNvCxnSpPr/>
          <p:nvPr/>
        </p:nvCxnSpPr>
        <p:spPr>
          <a:xfrm>
            <a:off x="7195128" y="3570514"/>
            <a:ext cx="23803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2D699B4-141D-47F3-8970-523E1D22FA64}"/>
              </a:ext>
            </a:extLst>
          </p:cNvPr>
          <p:cNvSpPr txBox="1"/>
          <p:nvPr/>
        </p:nvSpPr>
        <p:spPr>
          <a:xfrm>
            <a:off x="7452769" y="2816368"/>
            <a:ext cx="2944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/>
              <a:t> 4 10</a:t>
            </a:r>
            <a:r>
              <a:rPr lang="it-IT" sz="4000" baseline="30000" dirty="0"/>
              <a:t>8</a:t>
            </a:r>
            <a:r>
              <a:rPr lang="it-IT" sz="4000" dirty="0"/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4043174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6126732A-91F6-4AEA-ABB3-81C141E80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833" y="3130"/>
            <a:ext cx="2886781" cy="263758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719AF3-0F0F-4351-A768-61324D54A5D7}"/>
              </a:ext>
            </a:extLst>
          </p:cNvPr>
          <p:cNvSpPr txBox="1"/>
          <p:nvPr/>
        </p:nvSpPr>
        <p:spPr>
          <a:xfrm>
            <a:off x="5652867" y="2598003"/>
            <a:ext cx="6557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latin typeface="Rockwell" panose="02060603020205020403" pitchFamily="18" charset="0"/>
              </a:rPr>
              <a:t>Metano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8" name="Immagine 7" descr="Immagine che contiene stufa, elettrodomestico, apparecchio, sedendo&#10;&#10;Descrizione generata con affidabilità molto elevata">
            <a:extLst>
              <a:ext uri="{FF2B5EF4-FFF2-40B4-BE49-F238E27FC236}">
                <a16:creationId xmlns:a16="http://schemas.microsoft.com/office/drawing/2014/main" id="{F2A9B5F4-C31F-4669-B054-4BB253E73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224" y="3614529"/>
            <a:ext cx="5334000" cy="227669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5A7718-94ED-47F0-9215-EDE3FC244E1C}"/>
              </a:ext>
            </a:extLst>
          </p:cNvPr>
          <p:cNvSpPr txBox="1"/>
          <p:nvPr/>
        </p:nvSpPr>
        <p:spPr>
          <a:xfrm>
            <a:off x="5652867" y="6051878"/>
            <a:ext cx="6557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latin typeface="Rockwell" panose="02060603020205020403" pitchFamily="18" charset="0"/>
              </a:rPr>
              <a:t>para </a:t>
            </a:r>
            <a:r>
              <a:rPr lang="it-IT" sz="4800" dirty="0" err="1">
                <a:latin typeface="Rockwell" panose="02060603020205020403" pitchFamily="18" charset="0"/>
              </a:rPr>
              <a:t>cocinar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8DFBAC5-B177-49FF-A26A-208F1D97D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" y="0"/>
            <a:ext cx="5638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11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D2B24438-EACC-4065-A4A4-A4DAA9116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069" y="21994"/>
            <a:ext cx="3276600" cy="269942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66E2E1-060D-4218-8F86-A28387476A7B}"/>
              </a:ext>
            </a:extLst>
          </p:cNvPr>
          <p:cNvSpPr txBox="1"/>
          <p:nvPr/>
        </p:nvSpPr>
        <p:spPr>
          <a:xfrm>
            <a:off x="5638091" y="2699421"/>
            <a:ext cx="6553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 err="1">
                <a:latin typeface="Rockwell" panose="02060603020205020403" pitchFamily="18" charset="0"/>
              </a:rPr>
              <a:t>Etileno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5" name="Immagine 4" descr="Immagine che contiene interni, sedendo, tavolo, nero&#10;&#10;Descrizione generata con affidabilità elevata">
            <a:extLst>
              <a:ext uri="{FF2B5EF4-FFF2-40B4-BE49-F238E27FC236}">
                <a16:creationId xmlns:a16="http://schemas.microsoft.com/office/drawing/2014/main" id="{7E13C33B-359F-43A1-AC1B-8D0E9481A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737" y="4085237"/>
            <a:ext cx="3022354" cy="1291529"/>
          </a:xfrm>
          <a:prstGeom prst="rect">
            <a:avLst/>
          </a:prstGeom>
        </p:spPr>
      </p:pic>
      <p:pic>
        <p:nvPicPr>
          <p:cNvPr id="9" name="Immagine 8" descr="Immagine che contiene interni, parete&#10;&#10;Descrizione generata con affidabilità molto elevata">
            <a:extLst>
              <a:ext uri="{FF2B5EF4-FFF2-40B4-BE49-F238E27FC236}">
                <a16:creationId xmlns:a16="http://schemas.microsoft.com/office/drawing/2014/main" id="{DA668CC2-E2FC-41AE-9E1C-DD4FEC2B0B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008" y="3729198"/>
            <a:ext cx="2181225" cy="210502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9873B05-D27A-415B-9F94-9B97B496B302}"/>
              </a:ext>
            </a:extLst>
          </p:cNvPr>
          <p:cNvSpPr txBox="1"/>
          <p:nvPr/>
        </p:nvSpPr>
        <p:spPr>
          <a:xfrm>
            <a:off x="5638091" y="6059281"/>
            <a:ext cx="65539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dirty="0">
                <a:latin typeface="Rockwell" panose="02060603020205020403" pitchFamily="18" charset="0"/>
              </a:rPr>
              <a:t>Polietileno</a:t>
            </a:r>
          </a:p>
          <a:p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B4CFC54E-6F52-4905-A2C3-FF3B3D3EA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38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60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C379140E-B5D0-47D7-AD5C-AEE36121B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382" y="0"/>
            <a:ext cx="3821605" cy="278808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C846C0B-E857-4546-81C2-D72BE0C8FC49}"/>
              </a:ext>
            </a:extLst>
          </p:cNvPr>
          <p:cNvSpPr txBox="1"/>
          <p:nvPr/>
        </p:nvSpPr>
        <p:spPr>
          <a:xfrm>
            <a:off x="5638091" y="2788089"/>
            <a:ext cx="65539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>
                <a:latin typeface="Rockwell" panose="02060603020205020403" pitchFamily="18" charset="0"/>
              </a:rPr>
              <a:t>Etanol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5" name="Immagine 4" descr="Immagine che contiene toeletta&#10;&#10;Descrizione generata con affidabilità elevata">
            <a:extLst>
              <a:ext uri="{FF2B5EF4-FFF2-40B4-BE49-F238E27FC236}">
                <a16:creationId xmlns:a16="http://schemas.microsoft.com/office/drawing/2014/main" id="{1656DDCA-F1B5-491D-9E49-F63B99169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499" y="2889208"/>
            <a:ext cx="1781175" cy="2571750"/>
          </a:xfrm>
          <a:prstGeom prst="rect">
            <a:avLst/>
          </a:prstGeom>
        </p:spPr>
      </p:pic>
      <p:pic>
        <p:nvPicPr>
          <p:cNvPr id="4" name="Immagine 3" descr="Immagine che contiene toeletta&#10;&#10;Descrizione generata con affidabilità molto elevata">
            <a:extLst>
              <a:ext uri="{FF2B5EF4-FFF2-40B4-BE49-F238E27FC236}">
                <a16:creationId xmlns:a16="http://schemas.microsoft.com/office/drawing/2014/main" id="{2D5D3CFA-DDDF-48E6-A347-23324F77A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00" y="3853753"/>
            <a:ext cx="2187002" cy="1224721"/>
          </a:xfrm>
          <a:prstGeom prst="rect">
            <a:avLst/>
          </a:prstGeom>
        </p:spPr>
      </p:pic>
      <p:pic>
        <p:nvPicPr>
          <p:cNvPr id="8" name="Immagine 7" descr="Immagine che contiene vino, tavolo, interni, dilegno&#10;&#10;Descrizione generata con affidabilità molto elevata">
            <a:extLst>
              <a:ext uri="{FF2B5EF4-FFF2-40B4-BE49-F238E27FC236}">
                <a16:creationId xmlns:a16="http://schemas.microsoft.com/office/drawing/2014/main" id="{704F600C-C17E-4268-A0AC-6222E65022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006" y="3530119"/>
            <a:ext cx="2397394" cy="179804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83B074E-C74D-4BDE-B16F-283598ADCB8B}"/>
              </a:ext>
            </a:extLst>
          </p:cNvPr>
          <p:cNvSpPr txBox="1"/>
          <p:nvPr/>
        </p:nvSpPr>
        <p:spPr>
          <a:xfrm>
            <a:off x="5638092" y="5328165"/>
            <a:ext cx="65539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 err="1">
                <a:latin typeface="Rockwell" panose="02060603020205020403" pitchFamily="18" charset="0"/>
              </a:rPr>
              <a:t>alcohol</a:t>
            </a:r>
            <a:r>
              <a:rPr lang="it-IT" sz="4800" dirty="0">
                <a:latin typeface="Rockwell" panose="02060603020205020403" pitchFamily="18" charset="0"/>
              </a:rPr>
              <a:t> </a:t>
            </a:r>
            <a:r>
              <a:rPr lang="it-IT" sz="4800" dirty="0" err="1">
                <a:latin typeface="Rockwell" panose="02060603020205020403" pitchFamily="18" charset="0"/>
              </a:rPr>
              <a:t>etílico</a:t>
            </a:r>
            <a:r>
              <a:rPr lang="it-IT" sz="4800" dirty="0">
                <a:latin typeface="Rockwell" panose="02060603020205020403" pitchFamily="18" charset="0"/>
              </a:rPr>
              <a:t>, </a:t>
            </a:r>
            <a:r>
              <a:rPr lang="it-IT" sz="4800" dirty="0" err="1">
                <a:latin typeface="Rockwell" panose="02060603020205020403" pitchFamily="18" charset="0"/>
              </a:rPr>
              <a:t>perfume</a:t>
            </a:r>
            <a:r>
              <a:rPr lang="it-IT" sz="4800" dirty="0">
                <a:latin typeface="Rockwell" panose="02060603020205020403" pitchFamily="18" charset="0"/>
              </a:rPr>
              <a:t>, vino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FD963098-6010-4002-945B-ABC3291DE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38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009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690BE014-162B-4B4A-84F7-90A9D6441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779" y="0"/>
            <a:ext cx="2230946" cy="2425148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B2F58EE4-EAB0-4E8F-BD27-1CB7D936BAF8}"/>
              </a:ext>
            </a:extLst>
          </p:cNvPr>
          <p:cNvSpPr/>
          <p:nvPr/>
        </p:nvSpPr>
        <p:spPr>
          <a:xfrm>
            <a:off x="5638090" y="2540291"/>
            <a:ext cx="65539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4400" dirty="0" err="1">
                <a:latin typeface="Rockwell" panose="02060603020205020403" pitchFamily="18" charset="0"/>
              </a:rPr>
              <a:t>Ácido</a:t>
            </a:r>
            <a:r>
              <a:rPr lang="it-IT" sz="4400" dirty="0">
                <a:latin typeface="Rockwell" panose="02060603020205020403" pitchFamily="18" charset="0"/>
              </a:rPr>
              <a:t> </a:t>
            </a:r>
            <a:r>
              <a:rPr lang="it-IT" sz="4400" dirty="0" err="1">
                <a:latin typeface="Rockwell" panose="02060603020205020403" pitchFamily="18" charset="0"/>
              </a:rPr>
              <a:t>fórmico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4" name="Immagine 3" descr="Immagine che contiene interni, cibo, pepe&#10;&#10;Descrizione generata con affidabilità elevata">
            <a:extLst>
              <a:ext uri="{FF2B5EF4-FFF2-40B4-BE49-F238E27FC236}">
                <a16:creationId xmlns:a16="http://schemas.microsoft.com/office/drawing/2014/main" id="{A3CCBF07-EF85-47B8-9871-5D4F6FBD5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50" y="3394554"/>
            <a:ext cx="5943404" cy="267580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7660AA-B76C-43FB-BDE7-1771ACA0D1AD}"/>
              </a:ext>
            </a:extLst>
          </p:cNvPr>
          <p:cNvSpPr txBox="1"/>
          <p:nvPr/>
        </p:nvSpPr>
        <p:spPr>
          <a:xfrm>
            <a:off x="5638090" y="6027003"/>
            <a:ext cx="6572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latin typeface="Rockwell" panose="02060603020205020403" pitchFamily="18" charset="0"/>
              </a:rPr>
              <a:t>tintura de </a:t>
            </a:r>
            <a:r>
              <a:rPr lang="it-IT" sz="4800" dirty="0" err="1">
                <a:latin typeface="Rockwell" panose="02060603020205020403" pitchFamily="18" charset="0"/>
              </a:rPr>
              <a:t>ropa</a:t>
            </a:r>
            <a:endParaRPr lang="it-IT" dirty="0">
              <a:latin typeface="Rockwell" panose="02060603020205020403" pitchFamily="18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F87904F-5DEF-4025-AC38-9EBB93DD54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38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560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72">
            <a:extLst>
              <a:ext uri="{FF2B5EF4-FFF2-40B4-BE49-F238E27FC236}">
                <a16:creationId xmlns:a16="http://schemas.microsoft.com/office/drawing/2014/main" id="{4CE8C902-816D-4E02-BFAE-8899A7A2AC5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716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2"/>
              </a:buClr>
              <a:buSzPct val="36666"/>
            </a:pPr>
            <a:r>
              <a:rPr lang="es-ES" b="1" dirty="0">
                <a:latin typeface="Rockwell" panose="02060603020205020403" pitchFamily="18" charset="0"/>
              </a:rPr>
              <a:t>¿Qué es el cambio climático?</a:t>
            </a:r>
            <a:br>
              <a:rPr lang="es-ES" sz="4000" dirty="0">
                <a:latin typeface="Rockwell" panose="02060603020205020403" pitchFamily="18" charset="0"/>
              </a:rPr>
            </a:br>
            <a:endParaRPr lang="es-ES" sz="4000" dirty="0">
              <a:latin typeface="Rockwell" panose="02060603020205020403" pitchFamily="18" charset="0"/>
            </a:endParaRPr>
          </a:p>
          <a:p>
            <a:pPr>
              <a:spcBef>
                <a:spcPts val="0"/>
              </a:spcBef>
            </a:pPr>
            <a:endParaRPr lang="es-ES" dirty="0"/>
          </a:p>
        </p:txBody>
      </p:sp>
      <p:pic>
        <p:nvPicPr>
          <p:cNvPr id="6" name="Immagine 5" descr="Immagine che contiene acqua, esterni, cielo, animale&#10;&#10;Descrizione generata con affidabilità molto elevata">
            <a:extLst>
              <a:ext uri="{FF2B5EF4-FFF2-40B4-BE49-F238E27FC236}">
                <a16:creationId xmlns:a16="http://schemas.microsoft.com/office/drawing/2014/main" id="{610E4E7D-8555-447A-96F0-D04A61ACB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61504"/>
            <a:ext cx="5371632" cy="2807111"/>
          </a:xfrm>
          <a:prstGeom prst="rect">
            <a:avLst/>
          </a:prstGeom>
        </p:spPr>
      </p:pic>
      <p:pic>
        <p:nvPicPr>
          <p:cNvPr id="8" name="Immagine 7" descr="Immagine che contiene ghiaccio, esterni, natura, acqua&#10;&#10;Descrizione generata con affidabilità molto elevata">
            <a:extLst>
              <a:ext uri="{FF2B5EF4-FFF2-40B4-BE49-F238E27FC236}">
                <a16:creationId xmlns:a16="http://schemas.microsoft.com/office/drawing/2014/main" id="{6FF6EC3E-9772-4DC5-9F64-E1D513AEC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633" y="1061504"/>
            <a:ext cx="6820367" cy="4538644"/>
          </a:xfrm>
          <a:prstGeom prst="rect">
            <a:avLst/>
          </a:prstGeom>
        </p:spPr>
      </p:pic>
      <p:pic>
        <p:nvPicPr>
          <p:cNvPr id="10" name="Immagine 9" descr="Immagine che contiene esterni, terra, cielo, edificio&#10;&#10;Descrizione generata con affidabilità molto elevata">
            <a:extLst>
              <a:ext uri="{FF2B5EF4-FFF2-40B4-BE49-F238E27FC236}">
                <a16:creationId xmlns:a16="http://schemas.microsoft.com/office/drawing/2014/main" id="{AC4E87F6-BF11-4B46-B5BA-B2B8FF7DCF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8614"/>
            <a:ext cx="5371632" cy="2989385"/>
          </a:xfrm>
          <a:prstGeom prst="rect">
            <a:avLst/>
          </a:prstGeom>
        </p:spPr>
      </p:pic>
      <p:pic>
        <p:nvPicPr>
          <p:cNvPr id="16" name="Immagine 15" descr="Immagine che contiene cielo&#10;&#10;Descrizione generata con affidabilità elevata">
            <a:extLst>
              <a:ext uri="{FF2B5EF4-FFF2-40B4-BE49-F238E27FC236}">
                <a16:creationId xmlns:a16="http://schemas.microsoft.com/office/drawing/2014/main" id="{F6D25662-E443-4F6E-8F25-1FC1F5016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632" y="5600148"/>
            <a:ext cx="6820367" cy="12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219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8EDF3AE-6233-42A4-B623-CF337066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2420"/>
            <a:ext cx="6777227" cy="27941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dirty="0" err="1">
                <a:latin typeface="Rockwell" panose="02060603020205020403" pitchFamily="18" charset="0"/>
              </a:rPr>
              <a:t>Jugando</a:t>
            </a:r>
            <a:r>
              <a:rPr lang="en-US" sz="4800" dirty="0">
                <a:latin typeface="Rockwell" panose="02060603020205020403" pitchFamily="18" charset="0"/>
              </a:rPr>
              <a:t> con las </a:t>
            </a:r>
            <a:r>
              <a:rPr lang="en-US" sz="4800" dirty="0" err="1">
                <a:latin typeface="Rockwell" panose="02060603020205020403" pitchFamily="18" charset="0"/>
              </a:rPr>
              <a:t>reacciones</a:t>
            </a:r>
            <a:r>
              <a:rPr lang="en-US" sz="4800" dirty="0">
                <a:latin typeface="Rockwell" panose="02060603020205020403" pitchFamily="18" charset="0"/>
              </a:rPr>
              <a:t> </a:t>
            </a:r>
            <a:r>
              <a:rPr lang="en-US" sz="4800" dirty="0" err="1">
                <a:latin typeface="Rockwell" panose="02060603020205020403" pitchFamily="18" charset="0"/>
              </a:rPr>
              <a:t>quimicas</a:t>
            </a:r>
            <a:endParaRPr lang="en-US" sz="4800" dirty="0">
              <a:latin typeface="Rockwell" panose="02060603020205020403" pitchFamily="18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magine 6" descr="Immagine che contiene persona, interni, sedendo, computer&#10;&#10;Descrizione generata con affidabilità molto elevata">
            <a:extLst>
              <a:ext uri="{FF2B5EF4-FFF2-40B4-BE49-F238E27FC236}">
                <a16:creationId xmlns:a16="http://schemas.microsoft.com/office/drawing/2014/main" id="{5612BC2B-E5FC-4F7F-8102-E0AC263036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8" r="1" b="2"/>
          <a:stretch/>
        </p:blipFill>
        <p:spPr>
          <a:xfrm>
            <a:off x="6021086" y="544777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  <p:sp>
        <p:nvSpPr>
          <p:cNvPr id="9" name="Titolo 4">
            <a:extLst>
              <a:ext uri="{FF2B5EF4-FFF2-40B4-BE49-F238E27FC236}">
                <a16:creationId xmlns:a16="http://schemas.microsoft.com/office/drawing/2014/main" id="{7AAD60B7-855A-469E-9367-BC391275BFAC}"/>
              </a:ext>
            </a:extLst>
          </p:cNvPr>
          <p:cNvSpPr txBox="1">
            <a:spLocks/>
          </p:cNvSpPr>
          <p:nvPr/>
        </p:nvSpPr>
        <p:spPr>
          <a:xfrm>
            <a:off x="201402" y="4635595"/>
            <a:ext cx="6015229" cy="27941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err="1">
                <a:latin typeface="Rockwell" panose="02060603020205020403" pitchFamily="18" charset="0"/>
              </a:rPr>
              <a:t>Edvin</a:t>
            </a:r>
            <a:r>
              <a:rPr lang="en-US" sz="4800" dirty="0">
                <a:latin typeface="Rockwell" panose="02060603020205020403" pitchFamily="18" charset="0"/>
              </a:rPr>
              <a:t> </a:t>
            </a:r>
            <a:r>
              <a:rPr lang="en-US" sz="4800" dirty="0" err="1">
                <a:latin typeface="Rockwell" panose="02060603020205020403" pitchFamily="18" charset="0"/>
              </a:rPr>
              <a:t>Fako</a:t>
            </a:r>
            <a:r>
              <a:rPr lang="en-US" sz="4800" dirty="0">
                <a:latin typeface="Rockwell" panose="02060603020205020403" pitchFamily="18" charset="0"/>
              </a:rPr>
              <a:t>, </a:t>
            </a:r>
            <a:r>
              <a:rPr lang="it-IT" sz="4800" dirty="0">
                <a:latin typeface="Rockwell" panose="02060603020205020403" pitchFamily="18" charset="0"/>
              </a:rPr>
              <a:t>Prof. </a:t>
            </a:r>
            <a:r>
              <a:rPr lang="it-IT" sz="4800" dirty="0" err="1">
                <a:latin typeface="Rockwell" panose="02060603020205020403" pitchFamily="18" charset="0"/>
              </a:rPr>
              <a:t>Núria</a:t>
            </a:r>
            <a:r>
              <a:rPr lang="it-IT" sz="4800" dirty="0">
                <a:latin typeface="Rockwell" panose="02060603020205020403" pitchFamily="18" charset="0"/>
              </a:rPr>
              <a:t> López Group, ICIQ</a:t>
            </a:r>
            <a:r>
              <a:rPr lang="en-US" sz="4800" dirty="0">
                <a:latin typeface="Rockwell" panose="02060603020205020403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0451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est0001-1615">
            <a:hlinkClick r:id="" action="ppaction://media"/>
            <a:extLst>
              <a:ext uri="{FF2B5EF4-FFF2-40B4-BE49-F238E27FC236}">
                <a16:creationId xmlns:a16="http://schemas.microsoft.com/office/drawing/2014/main" id="{5BB489B9-3A61-41D3-B94E-705ED59714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6250BBAD-708D-4271-8926-F14B558A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4278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2FA625-FE25-4D67-AFCB-1EAA79172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mdtest">
            <a:hlinkClick r:id="" action="ppaction://media"/>
            <a:extLst>
              <a:ext uri="{FF2B5EF4-FFF2-40B4-BE49-F238E27FC236}">
                <a16:creationId xmlns:a16="http://schemas.microsoft.com/office/drawing/2014/main" id="{9BAE9267-6E30-4E5C-BE31-BEF8C15796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5901078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659032-F7DE-47F6-AA4C-FB8E76B0E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cambio-climatico">
            <a:hlinkClick r:id="" action="ppaction://media"/>
            <a:extLst>
              <a:ext uri="{FF2B5EF4-FFF2-40B4-BE49-F238E27FC236}">
                <a16:creationId xmlns:a16="http://schemas.microsoft.com/office/drawing/2014/main" id="{A7767684-8B56-4E7F-A476-61476835A0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87978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7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Earth Timelapses show climate change">
            <a:hlinkClick r:id="" action="ppaction://media"/>
            <a:extLst>
              <a:ext uri="{FF2B5EF4-FFF2-40B4-BE49-F238E27FC236}">
                <a16:creationId xmlns:a16="http://schemas.microsoft.com/office/drawing/2014/main" id="{3C266D3B-631F-4BD5-AF78-955D876275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99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72">
            <a:extLst>
              <a:ext uri="{FF2B5EF4-FFF2-40B4-BE49-F238E27FC236}">
                <a16:creationId xmlns:a16="http://schemas.microsoft.com/office/drawing/2014/main" id="{3AED5A63-E5AC-4580-AD79-E40F06B857F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716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ES" sz="5400" b="1" dirty="0">
                <a:latin typeface="Rockwell" panose="02060603020205020403" pitchFamily="18" charset="0"/>
              </a:rPr>
              <a:t>¿Qué causa el cambio climático?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3EC19144-4E1B-4D52-8E55-8B923A881395}"/>
              </a:ext>
            </a:extLst>
          </p:cNvPr>
          <p:cNvSpPr/>
          <p:nvPr/>
        </p:nvSpPr>
        <p:spPr>
          <a:xfrm>
            <a:off x="726614" y="1956375"/>
            <a:ext cx="294505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4400" dirty="0"/>
              <a:t>Los gas de </a:t>
            </a:r>
            <a:r>
              <a:rPr lang="it-IT" sz="4400" dirty="0" err="1"/>
              <a:t>efecto</a:t>
            </a:r>
            <a:r>
              <a:rPr lang="it-IT" sz="4400" dirty="0"/>
              <a:t> </a:t>
            </a:r>
            <a:r>
              <a:rPr lang="it-IT" sz="4400" dirty="0" err="1"/>
              <a:t>invernadero</a:t>
            </a:r>
            <a:endParaRPr lang="it-IT" sz="4400" dirty="0"/>
          </a:p>
        </p:txBody>
      </p:sp>
      <p:pic>
        <p:nvPicPr>
          <p:cNvPr id="7" name="Immagine 6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07983A9D-820C-4DE0-812C-194FF3469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691" y="1056071"/>
            <a:ext cx="8350309" cy="5801929"/>
          </a:xfrm>
          <a:prstGeom prst="rect">
            <a:avLst/>
          </a:prstGeom>
        </p:spPr>
      </p:pic>
      <p:sp>
        <p:nvSpPr>
          <p:cNvPr id="6" name="TextBox 17">
            <a:extLst>
              <a:ext uri="{FF2B5EF4-FFF2-40B4-BE49-F238E27FC236}">
                <a16:creationId xmlns:a16="http://schemas.microsoft.com/office/drawing/2014/main" id="{04322987-D392-47AE-9E71-989C63E0B1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65" y="5717982"/>
            <a:ext cx="1045351" cy="76944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4400" dirty="0">
                <a:latin typeface="+mn-lt"/>
              </a:rPr>
              <a:t>CO</a:t>
            </a:r>
            <a:r>
              <a:rPr lang="en-US" altLang="it-IT" sz="4400" baseline="-25000" dirty="0">
                <a:latin typeface="+mn-lt"/>
              </a:rPr>
              <a:t>2</a:t>
            </a:r>
            <a:endParaRPr lang="en-GB" altLang="it-IT" sz="4400" dirty="0">
              <a:latin typeface="+mn-lt"/>
            </a:endParaRPr>
          </a:p>
        </p:txBody>
      </p:sp>
      <p:pic>
        <p:nvPicPr>
          <p:cNvPr id="8" name="Picture 17" descr="fin.png">
            <a:extLst>
              <a:ext uri="{FF2B5EF4-FFF2-40B4-BE49-F238E27FC236}">
                <a16:creationId xmlns:a16="http://schemas.microsoft.com/office/drawing/2014/main" id="{8EE5A65B-4D90-46F4-8AFB-30C838A44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469" y="4957195"/>
            <a:ext cx="1759640" cy="76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8224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5CFA486-8E8F-4558-8D7B-819EF74C3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39430" cy="552651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C1A5198-A1C2-4CE0-989A-C4957D69FDFB}"/>
              </a:ext>
            </a:extLst>
          </p:cNvPr>
          <p:cNvSpPr txBox="1"/>
          <p:nvPr/>
        </p:nvSpPr>
        <p:spPr>
          <a:xfrm>
            <a:off x="7886838" y="101600"/>
            <a:ext cx="381234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/>
              <a:t>549 </a:t>
            </a:r>
            <a:r>
              <a:rPr lang="it-IT" sz="4400" dirty="0" err="1"/>
              <a:t>quadrillion</a:t>
            </a:r>
            <a:r>
              <a:rPr lang="it-IT" sz="4400" dirty="0"/>
              <a:t> de </a:t>
            </a:r>
            <a:r>
              <a:rPr lang="it-IT" sz="4400" dirty="0" err="1"/>
              <a:t>Btu</a:t>
            </a:r>
            <a:r>
              <a:rPr lang="it-IT" sz="4400" dirty="0"/>
              <a:t> en 2012 </a:t>
            </a:r>
          </a:p>
          <a:p>
            <a:endParaRPr lang="it-IT" sz="4400" dirty="0"/>
          </a:p>
          <a:p>
            <a:pPr algn="ctr"/>
            <a:r>
              <a:rPr lang="it-IT" sz="4400" dirty="0"/>
              <a:t>815 </a:t>
            </a:r>
            <a:r>
              <a:rPr lang="it-IT" sz="4400" dirty="0" err="1"/>
              <a:t>quadrillion</a:t>
            </a:r>
            <a:r>
              <a:rPr lang="it-IT" sz="4400" dirty="0"/>
              <a:t> </a:t>
            </a:r>
            <a:r>
              <a:rPr lang="it-IT" sz="4400" dirty="0" err="1"/>
              <a:t>Btu</a:t>
            </a:r>
            <a:r>
              <a:rPr lang="it-IT" sz="4400" dirty="0"/>
              <a:t> en 2040</a:t>
            </a:r>
          </a:p>
          <a:p>
            <a:pPr algn="ctr"/>
            <a:endParaRPr lang="it-IT" sz="4400" dirty="0"/>
          </a:p>
          <a:p>
            <a:pPr algn="ctr"/>
            <a:r>
              <a:rPr lang="it-IT" sz="4400" dirty="0"/>
              <a:t>10</a:t>
            </a:r>
            <a:r>
              <a:rPr lang="it-IT" sz="4400" baseline="30000" dirty="0"/>
              <a:t>15 </a:t>
            </a:r>
            <a:r>
              <a:rPr lang="it-IT" sz="4400" dirty="0" err="1"/>
              <a:t>Btu</a:t>
            </a:r>
            <a:r>
              <a:rPr lang="it-IT" sz="4400" dirty="0"/>
              <a:t> = 10</a:t>
            </a:r>
            <a:r>
              <a:rPr lang="it-IT" sz="4400" baseline="30000" dirty="0"/>
              <a:t>18 </a:t>
            </a:r>
            <a:r>
              <a:rPr lang="it-IT" sz="4400" dirty="0"/>
              <a:t>J</a:t>
            </a:r>
          </a:p>
          <a:p>
            <a:endParaRPr lang="it-IT" sz="4400" dirty="0"/>
          </a:p>
          <a:p>
            <a:endParaRPr lang="it-IT" sz="44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42518A9-CA7B-41F2-88BD-153BB069AE66}"/>
              </a:ext>
            </a:extLst>
          </p:cNvPr>
          <p:cNvSpPr txBox="1"/>
          <p:nvPr/>
        </p:nvSpPr>
        <p:spPr>
          <a:xfrm>
            <a:off x="-1" y="5811560"/>
            <a:ext cx="1219200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/>
              <a:t>¿De dónde obtenemos esta energía?</a:t>
            </a:r>
            <a:endParaRPr lang="it-IT" sz="44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2251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6017" y="61841"/>
            <a:ext cx="11966524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>
                <a:latin typeface="Rockwell" panose="02060603020205020403" pitchFamily="18" charset="0"/>
              </a:rPr>
              <a:t>Energía, esta desconocida: ¿Wh o J?</a:t>
            </a:r>
            <a:endParaRPr lang="it-IT" sz="4800" b="1" dirty="0">
              <a:latin typeface="Rockwell" panose="02060603020205020403" pitchFamily="18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54360" y="1408106"/>
            <a:ext cx="10515600" cy="528955"/>
          </a:xfrm>
        </p:spPr>
        <p:txBody>
          <a:bodyPr/>
          <a:lstStyle/>
          <a:p>
            <a:pPr marL="0" indent="0" algn="ctr">
              <a:buNone/>
            </a:pPr>
            <a:r>
              <a:rPr lang="es-ES" sz="2400" dirty="0"/>
              <a:t>Típicamente, el consumo de energía se mide en Wh:</a:t>
            </a:r>
            <a:endParaRPr lang="it-IT" dirty="0">
              <a:latin typeface="Lato" panose="020B060402020202020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517631" y="2237190"/>
            <a:ext cx="2818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>
                <a:latin typeface="Lato" panose="020B0604020202020204" charset="0"/>
              </a:rPr>
              <a:t>1 Wh = 3,6 </a:t>
            </a:r>
            <a:r>
              <a:rPr lang="es-ES" sz="3200" b="1" dirty="0">
                <a:latin typeface="Lato" panose="020B0604020202020204" charset="0"/>
              </a:rPr>
              <a:t>kJ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33" y="2073586"/>
            <a:ext cx="2756452" cy="4784414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424663" y="3716704"/>
            <a:ext cx="8185937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1 kWh (1000 Wh) corresponde a: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la energía necesaria para llevar un Gran Punto a la cima del Tour Eiffell (324 m)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La emisión de </a:t>
            </a:r>
            <a:r>
              <a:rPr lang="it-IT" sz="2000" b="1" dirty="0"/>
              <a:t>350 g di CO</a:t>
            </a:r>
            <a:r>
              <a:rPr lang="it-IT" sz="2000" b="1" baseline="-25000" dirty="0"/>
              <a:t>2</a:t>
            </a:r>
            <a:r>
              <a:rPr lang="it-IT" sz="2000" baseline="-25000" dirty="0"/>
              <a:t> </a:t>
            </a:r>
            <a:r>
              <a:rPr lang="it-IT" sz="2000" dirty="0"/>
              <a:t>(</a:t>
            </a:r>
            <a:r>
              <a:rPr lang="it-IT" sz="2000" dirty="0" err="1"/>
              <a:t>fuente</a:t>
            </a:r>
            <a:r>
              <a:rPr lang="it-IT" sz="2000" dirty="0"/>
              <a:t> </a:t>
            </a:r>
            <a:r>
              <a:rPr lang="it-IT" sz="2000" i="1" dirty="0"/>
              <a:t>ISPRA</a:t>
            </a:r>
            <a:r>
              <a:rPr lang="it-IT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La absorción semanal de un árbol (fuente ReteClima).</a:t>
            </a:r>
            <a:endParaRPr lang="it-IT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  <a:p>
            <a:pPr algn="just"/>
            <a:r>
              <a:rPr lang="it-IT" sz="2400" dirty="0">
                <a:latin typeface="Lato" panose="020B0604020202020204" charset="0"/>
              </a:rPr>
              <a:t> </a:t>
            </a:r>
          </a:p>
          <a:p>
            <a:endParaRPr lang="it-IT" sz="2800" dirty="0">
              <a:latin typeface="Lato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>
              <a:latin typeface="Lato" panose="020B0604020202020204" charset="0"/>
            </a:endParaRPr>
          </a:p>
          <a:p>
            <a:endParaRPr lang="it-IT" sz="2800" dirty="0">
              <a:latin typeface="Lato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>
              <a:latin typeface="Lato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>
              <a:latin typeface="Lato" panose="020B0604020202020204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" y="1532689"/>
            <a:ext cx="2292438" cy="14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3144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10553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latin typeface="Rockwell" panose="02060603020205020403" pitchFamily="18" charset="0"/>
              </a:rPr>
              <a:t>Una idea de energía</a:t>
            </a:r>
            <a:endParaRPr lang="it-IT" sz="5400" b="1" dirty="0">
              <a:latin typeface="Rockwell" panose="02060603020205020403" pitchFamily="18" charset="0"/>
            </a:endParaRPr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98" y="1303060"/>
            <a:ext cx="1868250" cy="1629078"/>
          </a:xfrm>
        </p:spPr>
      </p:pic>
      <p:sp>
        <p:nvSpPr>
          <p:cNvPr id="6" name="CasellaDiTesto 5"/>
          <p:cNvSpPr txBox="1"/>
          <p:nvPr/>
        </p:nvSpPr>
        <p:spPr>
          <a:xfrm>
            <a:off x="4646622" y="1220032"/>
            <a:ext cx="8226134" cy="205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/>
              <a:t>Bombilla de 36 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/>
              <a:t>consumo anual (6 horas diarias) </a:t>
            </a:r>
            <a:r>
              <a:rPr lang="it-IT" sz="2000" dirty="0"/>
              <a:t>= 79 kWh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/>
              <a:t>28 toneladas de </a:t>
            </a:r>
            <a:r>
              <a:rPr lang="it-IT" sz="2000" dirty="0"/>
              <a:t>CO</a:t>
            </a:r>
            <a:r>
              <a:rPr lang="it-IT" sz="2000" baseline="-25000" dirty="0"/>
              <a:t>2</a:t>
            </a:r>
            <a:r>
              <a:rPr lang="it-IT" sz="2000" dirty="0"/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4646622" y="2932138"/>
            <a:ext cx="822613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Microsoft Lumia 950: 11.2/11.6 W  </a:t>
            </a:r>
            <a:endParaRPr lang="it-IT" sz="2400" dirty="0"/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consumo anual (</a:t>
            </a:r>
            <a:r>
              <a:rPr lang="it-IT" sz="2000" dirty="0"/>
              <a:t>16</a:t>
            </a:r>
            <a:r>
              <a:rPr lang="es-ES" sz="2000" dirty="0"/>
              <a:t> horas diarias) </a:t>
            </a:r>
            <a:r>
              <a:rPr lang="it-IT" sz="2000" dirty="0"/>
              <a:t>= 79 kWh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28 toneladas de </a:t>
            </a:r>
            <a:r>
              <a:rPr lang="it-IT" sz="2000" dirty="0"/>
              <a:t>CO</a:t>
            </a:r>
            <a:r>
              <a:rPr lang="it-IT" sz="2000" baseline="-25000" dirty="0"/>
              <a:t>2 </a:t>
            </a:r>
            <a:r>
              <a:rPr lang="it-IT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688" y="3241999"/>
            <a:ext cx="2132413" cy="1198007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94" y="4955659"/>
            <a:ext cx="2280196" cy="1765816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4646622" y="4950265"/>
            <a:ext cx="82261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Hombre adulto:</a:t>
            </a:r>
            <a:r>
              <a:rPr lang="es-ES" sz="2400" dirty="0"/>
              <a:t> </a:t>
            </a:r>
            <a:r>
              <a:rPr lang="it-IT" sz="2400" b="1" dirty="0"/>
              <a:t>2600 kcal </a:t>
            </a:r>
            <a:r>
              <a:rPr lang="it-IT" sz="2400" dirty="0"/>
              <a:t>(</a:t>
            </a:r>
            <a:r>
              <a:rPr lang="it-IT" sz="2400" dirty="0" err="1"/>
              <a:t>fuente</a:t>
            </a:r>
            <a:r>
              <a:rPr lang="it-IT" sz="2400" dirty="0"/>
              <a:t> EFSA)  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consumo diario </a:t>
            </a:r>
            <a:r>
              <a:rPr lang="it-IT" sz="2000" dirty="0"/>
              <a:t>= 3 kWh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consumo anual</a:t>
            </a:r>
            <a:r>
              <a:rPr lang="it-IT" sz="2000" dirty="0"/>
              <a:t>= 1095 kWh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341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1F61DC-1E53-4DAA-8163-A25451FE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>
                <a:latin typeface="Rockwell" panose="02060603020205020403" pitchFamily="18" charset="0"/>
              </a:rPr>
              <a:t>¿Qué necesitamos para la fotosíntesis?</a:t>
            </a:r>
            <a:endParaRPr lang="it-IT" sz="5400" b="1" dirty="0">
              <a:latin typeface="Rockwell" panose="02060603020205020403" pitchFamily="18" charset="0"/>
            </a:endParaRPr>
          </a:p>
        </p:txBody>
      </p:sp>
      <p:pic>
        <p:nvPicPr>
          <p:cNvPr id="5" name="Immagine 4" descr="Immagine che contiene tazza&#10;&#10;Descrizione generata con affidabilità elevata">
            <a:extLst>
              <a:ext uri="{FF2B5EF4-FFF2-40B4-BE49-F238E27FC236}">
                <a16:creationId xmlns:a16="http://schemas.microsoft.com/office/drawing/2014/main" id="{041E43C4-C041-4987-8CDC-56922393D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299" y="1729763"/>
            <a:ext cx="2143125" cy="214312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90B5A0-EF84-4975-97F8-2988F31936FE}"/>
              </a:ext>
            </a:extLst>
          </p:cNvPr>
          <p:cNvSpPr txBox="1"/>
          <p:nvPr/>
        </p:nvSpPr>
        <p:spPr>
          <a:xfrm>
            <a:off x="4281925" y="3872888"/>
            <a:ext cx="1255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/>
              <a:t>El sol</a:t>
            </a:r>
            <a:endParaRPr lang="it-IT" sz="40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A48BED4-9EC1-4AB0-906B-6FE87CCD1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42" y="1872915"/>
            <a:ext cx="2642598" cy="175852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BD84EC7-4767-407D-8593-086C00438BD8}"/>
              </a:ext>
            </a:extLst>
          </p:cNvPr>
          <p:cNvSpPr txBox="1"/>
          <p:nvPr/>
        </p:nvSpPr>
        <p:spPr>
          <a:xfrm>
            <a:off x="6975331" y="3872888"/>
            <a:ext cx="16690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/>
              <a:t>El agua</a:t>
            </a:r>
            <a:endParaRPr lang="it-IT" sz="400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22ABD3D-54F9-4860-8D5F-4581CB6D7F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884264" y="2269477"/>
            <a:ext cx="2001439" cy="86644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54389FA-7764-4086-A257-10320E18C534}"/>
              </a:ext>
            </a:extLst>
          </p:cNvPr>
          <p:cNvSpPr txBox="1"/>
          <p:nvPr/>
        </p:nvSpPr>
        <p:spPr>
          <a:xfrm>
            <a:off x="9336258" y="3872888"/>
            <a:ext cx="28557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/>
              <a:t>El </a:t>
            </a:r>
            <a:r>
              <a:rPr lang="es-ES" sz="4400" dirty="0"/>
              <a:t>dióxido de carbono</a:t>
            </a:r>
            <a:endParaRPr lang="it-IT" sz="4400" dirty="0"/>
          </a:p>
        </p:txBody>
      </p:sp>
      <p:pic>
        <p:nvPicPr>
          <p:cNvPr id="14" name="Immagine 13" descr="Immagine che contiene albero, esterni, pianta&#10;&#10;Descrizione generata con affidabilità molto elevata">
            <a:extLst>
              <a:ext uri="{FF2B5EF4-FFF2-40B4-BE49-F238E27FC236}">
                <a16:creationId xmlns:a16="http://schemas.microsoft.com/office/drawing/2014/main" id="{28D7ABB4-C9B7-4495-A399-B31E2411E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4466"/>
            <a:ext cx="3257881" cy="1835426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C34800B-41AB-4B30-BCA5-3EB5D83A3D2D}"/>
              </a:ext>
            </a:extLst>
          </p:cNvPr>
          <p:cNvSpPr txBox="1"/>
          <p:nvPr/>
        </p:nvSpPr>
        <p:spPr>
          <a:xfrm>
            <a:off x="150963" y="3872888"/>
            <a:ext cx="28557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/>
              <a:t>Los arboles con su  clorofila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11843277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361</Words>
  <Application>Microsoft Office PowerPoint</Application>
  <PresentationFormat>Widescreen</PresentationFormat>
  <Paragraphs>81</Paragraphs>
  <Slides>22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Lato</vt:lpstr>
      <vt:lpstr>Rockwell</vt:lpstr>
      <vt:lpstr>Segoe UI Semibold</vt:lpstr>
      <vt:lpstr>Office Theme</vt:lpstr>
      <vt:lpstr>La energía y el dióxido de carbono: ¡Hay química entre los dos!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Energía, esta desconocida: ¿Wh o J?</vt:lpstr>
      <vt:lpstr>Una idea de energía</vt:lpstr>
      <vt:lpstr>¿Qué necesitamos para la fotosíntesis?</vt:lpstr>
      <vt:lpstr>PowerPoint Presentation</vt:lpstr>
      <vt:lpstr>¿Por qué no plantamos más árboles?</vt:lpstr>
      <vt:lpstr>PowerPoint Presentation</vt:lpstr>
      <vt:lpstr>PowerPoint Presentation</vt:lpstr>
      <vt:lpstr>El amor entre el CO2  y el electrón</vt:lpstr>
      <vt:lpstr>¿Qué tamaño tiene una molécula?</vt:lpstr>
      <vt:lpstr>PowerPoint Presentation</vt:lpstr>
      <vt:lpstr>PowerPoint Presentation</vt:lpstr>
      <vt:lpstr>PowerPoint Presentation</vt:lpstr>
      <vt:lpstr>PowerPoint Presentation</vt:lpstr>
      <vt:lpstr>Jugando con las reacciones quimicas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energía y el dióxido de carbono: ¡Hay química entre los dos!  </dc:title>
  <dc:creator>Federico Dattila</dc:creator>
  <cp:lastModifiedBy>Federico  Dattila</cp:lastModifiedBy>
  <cp:revision>45</cp:revision>
  <dcterms:created xsi:type="dcterms:W3CDTF">2018-11-11T10:35:05Z</dcterms:created>
  <dcterms:modified xsi:type="dcterms:W3CDTF">2025-12-10T17:10:50Z</dcterms:modified>
</cp:coreProperties>
</file>